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4"/>
        <p:guide pos="381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7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4nd, we test how the </a:t>
            </a:r>
            <a:r>
              <a:rPr lang="en-US" altLang="zh-CN" dirty="0" err="1"/>
              <a:t>downsampling</a:t>
            </a:r>
            <a:r>
              <a:rPr lang="en-US" altLang="zh-CN" dirty="0"/>
              <a:t> </a:t>
            </a:r>
            <a:r>
              <a:rPr lang="en-US" altLang="zh-CN" dirty="0" err="1"/>
              <a:t>influnce</a:t>
            </a:r>
            <a:r>
              <a:rPr lang="en-US" altLang="zh-CN" dirty="0"/>
              <a:t> the </a:t>
            </a:r>
            <a:r>
              <a:rPr lang="en-US" altLang="zh-CN" dirty="0" err="1"/>
              <a:t>perfermance</a:t>
            </a:r>
            <a:r>
              <a:rPr lang="en-US" altLang="zh-CN" dirty="0"/>
              <a:t>, as we can see when the </a:t>
            </a:r>
            <a:r>
              <a:rPr lang="en-US" altLang="zh-CN" dirty="0" err="1"/>
              <a:t>downsampling</a:t>
            </a:r>
            <a:r>
              <a:rPr lang="en-US" altLang="zh-CN" dirty="0"/>
              <a:t> time increase the performance gradually decay.</a:t>
            </a:r>
            <a:endParaRPr lang="zh-CN" altLang="en-US" dirty="0"/>
          </a:p>
        </p:txBody>
      </p:sp>
      <p:sp>
        <p:nvSpPr>
          <p:cNvPr id="2662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fld id="{8072D9EE-02D0-4503-8988-D205A7B8B1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This is the experimental setup.</a:t>
            </a: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fld id="{46804CD7-A560-47D6-B958-7625005487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This is the experimental setup.</a:t>
            </a: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fld id="{46804CD7-A560-47D6-B958-7625005487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audio" Target="../media/audio2.wav"/><Relationship Id="rId8" Type="http://schemas.openxmlformats.org/officeDocument/2006/relationships/image" Target="../media/image14.png"/><Relationship Id="rId7" Type="http://schemas.microsoft.com/office/2007/relationships/media" Target="../media/audio1.wav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microsoft.com/office/2007/relationships/media" Target="../media/audio5.wav"/><Relationship Id="rId15" Type="http://schemas.openxmlformats.org/officeDocument/2006/relationships/audio" Target="../media/audio5.wav"/><Relationship Id="rId14" Type="http://schemas.microsoft.com/office/2007/relationships/media" Target="../media/audio4.wav"/><Relationship Id="rId13" Type="http://schemas.openxmlformats.org/officeDocument/2006/relationships/audio" Target="../media/audio4.wav"/><Relationship Id="rId12" Type="http://schemas.microsoft.com/office/2007/relationships/media" Target="../media/audio3.wav"/><Relationship Id="rId11" Type="http://schemas.openxmlformats.org/officeDocument/2006/relationships/audio" Target="../media/audio3.wav"/><Relationship Id="rId10" Type="http://schemas.microsoft.com/office/2007/relationships/media" Target="../media/audio2.wav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microsoft.com/office/2007/relationships/media" Target="../media/audio6.wav"/><Relationship Id="rId7" Type="http://schemas.openxmlformats.org/officeDocument/2006/relationships/audio" Target="../media/audio6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9" Type="http://schemas.microsoft.com/office/2007/relationships/media" Target="../media/audio11.wav"/><Relationship Id="rId18" Type="http://schemas.openxmlformats.org/officeDocument/2006/relationships/audio" Target="../media/audio11.wav"/><Relationship Id="rId17" Type="http://schemas.microsoft.com/office/2007/relationships/media" Target="../media/audio10.wav"/><Relationship Id="rId16" Type="http://schemas.openxmlformats.org/officeDocument/2006/relationships/audio" Target="../media/audio10.wav"/><Relationship Id="rId15" Type="http://schemas.microsoft.com/office/2007/relationships/media" Target="../media/audio9.wav"/><Relationship Id="rId14" Type="http://schemas.openxmlformats.org/officeDocument/2006/relationships/audio" Target="../media/audio9.wav"/><Relationship Id="rId13" Type="http://schemas.microsoft.com/office/2007/relationships/media" Target="../media/audio8.wav"/><Relationship Id="rId12" Type="http://schemas.openxmlformats.org/officeDocument/2006/relationships/audio" Target="../media/audio8.wav"/><Relationship Id="rId11" Type="http://schemas.microsoft.com/office/2007/relationships/media" Target="../media/audio7.wav"/><Relationship Id="rId10" Type="http://schemas.openxmlformats.org/officeDocument/2006/relationships/audio" Target="../media/audio7.wav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6.w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microsoft.com/office/2007/relationships/media" Target="../media/audio13.wav"/><Relationship Id="rId6" Type="http://schemas.openxmlformats.org/officeDocument/2006/relationships/audio" Target="../media/audio13.wav"/><Relationship Id="rId5" Type="http://schemas.openxmlformats.org/officeDocument/2006/relationships/image" Target="../media/image14.png"/><Relationship Id="rId4" Type="http://schemas.microsoft.com/office/2007/relationships/media" Target="../media/audio12.wav"/><Relationship Id="rId3" Type="http://schemas.openxmlformats.org/officeDocument/2006/relationships/audio" Target="../media/audio12.wav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5.pn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 sz="4000"/>
              <a:t>基于原地卷积网络的前端信号处理算法</a:t>
            </a:r>
            <a:endParaRPr lang="zh-CN" altLang="zh-CN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69010" y="4222750"/>
            <a:ext cx="10132695" cy="1662430"/>
          </a:xfrm>
        </p:spPr>
        <p:txBody>
          <a:bodyPr>
            <a:normAutofit fontScale="70000"/>
          </a:bodyPr>
          <a:p>
            <a:r>
              <a:rPr lang="zh-CN" altLang="en-US"/>
              <a:t>张学良</a:t>
            </a:r>
            <a:endParaRPr lang="zh-CN" altLang="en-US"/>
          </a:p>
          <a:p>
            <a:r>
              <a:rPr lang="en-US" altLang="zh-CN"/>
              <a:t>(</a:t>
            </a:r>
            <a:r>
              <a:rPr lang="zh-CN" altLang="en-US"/>
              <a:t>合作者：刘晋江，张成刚）</a:t>
            </a:r>
            <a:endParaRPr lang="zh-CN" altLang="en-US"/>
          </a:p>
          <a:p>
            <a:r>
              <a:rPr lang="zh-CN" altLang="en-US"/>
              <a:t>内蒙古大学，计算机学院</a:t>
            </a:r>
            <a:endParaRPr lang="zh-CN" altLang="en-US"/>
          </a:p>
          <a:p>
            <a:r>
              <a:rPr lang="zh-CN" altLang="en-US"/>
              <a:t>语音信号处理组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advTm="792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3"/>
          <p:cNvSpPr txBox="1">
            <a:spLocks noChangeArrowheads="1"/>
          </p:cNvSpPr>
          <p:nvPr/>
        </p:nvSpPr>
        <p:spPr bwMode="auto">
          <a:xfrm>
            <a:off x="1995833" y="774788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mixture</a:t>
            </a:r>
            <a:endParaRPr lang="zh-CN" altLang="en-US" sz="1800"/>
          </a:p>
        </p:txBody>
      </p:sp>
      <p:pic>
        <p:nvPicPr>
          <p:cNvPr id="15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/>
          <a:stretch>
            <a:fillRect/>
          </a:stretch>
        </p:blipFill>
        <p:spPr bwMode="auto">
          <a:xfrm>
            <a:off x="3403946" y="1441538"/>
            <a:ext cx="6811962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46" y="5453150"/>
            <a:ext cx="68326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46" y="4076788"/>
            <a:ext cx="68453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/>
          <a:stretch>
            <a:fillRect/>
          </a:stretch>
        </p:blipFill>
        <p:spPr bwMode="auto">
          <a:xfrm>
            <a:off x="3403946" y="2724238"/>
            <a:ext cx="6811962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46" y="219163"/>
            <a:ext cx="6811962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ori_L">
            <a:hlinkClick r:id="" action="ppaction://media"/>
          </p:cNvPr>
          <p:cNvPicPr>
            <a:picLocks noChangeAspect="1" noChangeArrowheads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83" y="2052725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enh_MVDR">
            <a:hlinkClick r:id="" action="ppaction://media"/>
          </p:cNvPr>
          <p:cNvPicPr>
            <a:picLocks noChangeAspect="1" noChangeArrowheads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83" y="6029413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enh_L_iGCRN">
            <a:hlinkClick r:id="" action="ppaction://media"/>
          </p:cNvPr>
          <p:cNvPicPr>
            <a:picLocks noChangeAspect="1" noChangeArrowheads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83" y="3343363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enh_L_GCRN">
            <a:hlinkClick r:id="" action="ppaction://media"/>
          </p:cNvPr>
          <p:cNvPicPr>
            <a:picLocks noChangeAspect="1" noChangeArrowheads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83" y="4726075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34"/>
          <p:cNvSpPr txBox="1">
            <a:spLocks noChangeArrowheads="1"/>
          </p:cNvSpPr>
          <p:nvPr/>
        </p:nvSpPr>
        <p:spPr bwMode="auto">
          <a:xfrm>
            <a:off x="1995833" y="2068600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clean</a:t>
            </a:r>
            <a:endParaRPr lang="zh-CN" altLang="en-US" sz="1800"/>
          </a:p>
        </p:txBody>
      </p:sp>
      <p:sp>
        <p:nvSpPr>
          <p:cNvPr id="25" name="文本框 35"/>
          <p:cNvSpPr txBox="1">
            <a:spLocks noChangeArrowheads="1"/>
          </p:cNvSpPr>
          <p:nvPr/>
        </p:nvSpPr>
        <p:spPr bwMode="auto">
          <a:xfrm>
            <a:off x="1995833" y="3376700"/>
            <a:ext cx="1152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IGCRN</a:t>
            </a:r>
            <a:endParaRPr lang="zh-CN" altLang="en-US" sz="1800"/>
          </a:p>
        </p:txBody>
      </p:sp>
      <p:sp>
        <p:nvSpPr>
          <p:cNvPr id="26" name="文本框 36"/>
          <p:cNvSpPr txBox="1">
            <a:spLocks noChangeArrowheads="1"/>
          </p:cNvSpPr>
          <p:nvPr/>
        </p:nvSpPr>
        <p:spPr bwMode="auto">
          <a:xfrm>
            <a:off x="1981546" y="4756238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GCRN</a:t>
            </a:r>
            <a:endParaRPr lang="zh-CN" altLang="en-US" sz="1800" dirty="0"/>
          </a:p>
        </p:txBody>
      </p:sp>
      <p:sp>
        <p:nvSpPr>
          <p:cNvPr id="27" name="文本框 37"/>
          <p:cNvSpPr txBox="1">
            <a:spLocks noChangeArrowheads="1"/>
          </p:cNvSpPr>
          <p:nvPr/>
        </p:nvSpPr>
        <p:spPr bwMode="auto">
          <a:xfrm>
            <a:off x="1984721" y="6069100"/>
            <a:ext cx="1150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MVDR</a:t>
            </a:r>
            <a:endParaRPr lang="zh-CN" altLang="en-US" sz="1800"/>
          </a:p>
        </p:txBody>
      </p:sp>
      <p:pic>
        <p:nvPicPr>
          <p:cNvPr id="37" name="nsy_L">
            <a:hlinkClick r:id="" action="ppaction://media"/>
          </p:cNvPr>
          <p:cNvPicPr>
            <a:picLocks noChangeAspect="1" noChangeArrowheads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33" y="757325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基于原地卷积的声学回声消除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200 pairs of speakers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fromTIMIT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corpus which contains 630 speakers 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rooms of size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× </a:t>
            </a:r>
            <a:r>
              <a:rPr lang="en-US" altLang="zh-CN" sz="18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×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[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4m,10m] ,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[5m,11m] , 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[3m,4m]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distance between mic and loudspeaker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[0.5, 0.7, 0.9]m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T60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[0.2, 0.3, 0.4, 0.5,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0.6]s, 10,000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RIRs are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created. 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SER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randomly chosen from [-9, -6, -3, 0, 3, 6, 9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]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dB.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30,000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mixtures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 and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2,000 for validation.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Testing room = [4, 5, 3]m, T60=0.35s. distance 0.6 m.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Choose unseen 100 pairs of speakers for testing. 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025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Metric</a:t>
            </a:r>
            <a:endParaRPr lang="en-US" altLang="zh-CN" sz="2025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ERLE: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度量回声残余</a:t>
            </a:r>
            <a:endParaRPr lang="zh-CN" alt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PESQ: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近端信号保真度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3CEC4-BB33-45BF-9F09-E76854F96849}" type="slidenum">
              <a:rPr lang="zh-CN" altLang="en-US" sz="1335"/>
            </a:fld>
            <a:endParaRPr lang="zh-CN" altLang="en-US" sz="1335"/>
          </a:p>
        </p:txBody>
      </p:sp>
      <p:sp>
        <p:nvSpPr>
          <p:cNvPr id="10" name="文本框 9"/>
          <p:cNvSpPr txBox="1"/>
          <p:nvPr/>
        </p:nvSpPr>
        <p:spPr>
          <a:xfrm>
            <a:off x="365215" y="321279"/>
            <a:ext cx="44558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结果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77" y="3653093"/>
            <a:ext cx="4538763" cy="134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/>
          <p:nvPr/>
        </p:nvGraphicFramePr>
        <p:xfrm>
          <a:off x="785495" y="945515"/>
          <a:ext cx="10187305" cy="250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10179050" imgH="2501900" progId="Paint.Picture.1">
                  <p:embed/>
                </p:oleObj>
              </mc:Choice>
              <mc:Fallback>
                <p:oleObj name="" r:id="rId2" imgW="10179050" imgH="2501900" progId="Paint.Picture.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5495" y="945515"/>
                        <a:ext cx="10187305" cy="2503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070610" y="3653155"/>
          <a:ext cx="4514850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4" imgW="4511675" imgH="1803400" progId="Paint.Picture.1">
                  <p:embed/>
                </p:oleObj>
              </mc:Choice>
              <mc:Fallback>
                <p:oleObj name="" r:id="rId4" imgW="4511675" imgH="1803400" progId="Paint.Picture.1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0610" y="3653155"/>
                        <a:ext cx="4514850" cy="180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44550" y="6069330"/>
            <a:ext cx="10231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/>
              <a:t>C</a:t>
            </a:r>
            <a:r>
              <a:rPr lang="en-US" altLang="zh-CN" sz="1600" i="1"/>
              <a:t>henggang Zhang</a:t>
            </a:r>
            <a:r>
              <a:rPr lang="zh-CN" altLang="en-US" sz="1600" i="1"/>
              <a:t>, </a:t>
            </a:r>
            <a:r>
              <a:rPr lang="en-US" altLang="zh-CN" sz="1600" i="1"/>
              <a:t>Jinjiang Liu and Xueliang</a:t>
            </a:r>
            <a:r>
              <a:rPr lang="zh-CN" altLang="en-US" sz="1600" i="1"/>
              <a:t> Zhang</a:t>
            </a:r>
            <a:r>
              <a:rPr lang="en-US" altLang="zh-CN" sz="1600" i="1"/>
              <a:t>,</a:t>
            </a:r>
            <a:r>
              <a:rPr lang="zh-CN" altLang="en-US" sz="1600" i="1"/>
              <a:t> </a:t>
            </a:r>
            <a:r>
              <a:rPr lang="en-US" altLang="zh-CN" sz="1600" i="1"/>
              <a:t>“</a:t>
            </a:r>
            <a:r>
              <a:rPr lang="zh-CN" altLang="en-US" sz="1600" i="1"/>
              <a:t>A Complex Spectral Mapping with Inplace Convolution Recurrent Neural Networks For Acoustic Echo Cancellation</a:t>
            </a:r>
            <a:r>
              <a:rPr lang="en-US" altLang="zh-CN" sz="1600" i="1"/>
              <a:t>,” </a:t>
            </a:r>
            <a:r>
              <a:rPr lang="zh-CN" altLang="en-US" sz="1600" i="1"/>
              <a:t>ICASSP 2022</a:t>
            </a:r>
            <a:r>
              <a:rPr lang="en-US" altLang="zh-CN" sz="1600" i="1"/>
              <a:t>, pp</a:t>
            </a:r>
            <a:r>
              <a:rPr lang="zh-CN" altLang="en-US" sz="1600" i="1"/>
              <a:t>: 751-755.</a:t>
            </a:r>
            <a:endParaRPr lang="zh-CN" altLang="en-US" sz="16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B3CEC4-BB33-45BF-9F09-E76854F96849}" type="slidenum">
              <a:rPr lang="zh-CN" altLang="en-US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12800" y="377825"/>
            <a:ext cx="10005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://chenggangzhang.github.io/ICRN-AEC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r="24025"/>
          <a:stretch>
            <a:fillRect/>
          </a:stretch>
        </p:blipFill>
        <p:spPr>
          <a:xfrm>
            <a:off x="1062991" y="3062082"/>
            <a:ext cx="4644000" cy="14433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r="24025"/>
          <a:stretch>
            <a:fillRect/>
          </a:stretch>
        </p:blipFill>
        <p:spPr>
          <a:xfrm>
            <a:off x="1065700" y="5038704"/>
            <a:ext cx="4638582" cy="14416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r="24026"/>
          <a:stretch>
            <a:fillRect/>
          </a:stretch>
        </p:blipFill>
        <p:spPr>
          <a:xfrm>
            <a:off x="6811400" y="1087144"/>
            <a:ext cx="4644000" cy="14416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r="24025"/>
          <a:stretch>
            <a:fillRect/>
          </a:stretch>
        </p:blipFill>
        <p:spPr>
          <a:xfrm>
            <a:off x="6814109" y="3062924"/>
            <a:ext cx="4638583" cy="144168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r="24025"/>
          <a:stretch>
            <a:fillRect/>
          </a:stretch>
        </p:blipFill>
        <p:spPr>
          <a:xfrm>
            <a:off x="6814109" y="5038704"/>
            <a:ext cx="4638583" cy="14416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/>
          <a:srcRect r="24117"/>
          <a:stretch>
            <a:fillRect/>
          </a:stretch>
        </p:blipFill>
        <p:spPr>
          <a:xfrm>
            <a:off x="1062991" y="1087144"/>
            <a:ext cx="4644000" cy="14416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898815" y="2545409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Microphone signal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183027" y="4505448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signal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50248" y="64596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ICRN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60275" y="2545409"/>
            <a:ext cx="226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WebRTC-AEC3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296777" y="450252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BLSTM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28223" y="645964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CRN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aec3_music-fma-0030-n-SER-0_est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01800" y="1519768"/>
            <a:ext cx="609600" cy="609600"/>
          </a:xfrm>
          <a:prstGeom prst="rect">
            <a:avLst/>
          </a:prstGeom>
        </p:spPr>
      </p:pic>
      <p:pic>
        <p:nvPicPr>
          <p:cNvPr id="33" name="blstm_music-fma-0030-n-SER-0_es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01800" y="3478965"/>
            <a:ext cx="609600" cy="609600"/>
          </a:xfrm>
          <a:prstGeom prst="rect">
            <a:avLst/>
          </a:prstGeom>
        </p:spPr>
      </p:pic>
      <p:pic>
        <p:nvPicPr>
          <p:cNvPr id="34" name="crn_music-fma-0030-n-SER-0_es_crn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01800" y="5466056"/>
            <a:ext cx="609600" cy="609600"/>
          </a:xfrm>
          <a:prstGeom prst="rect">
            <a:avLst/>
          </a:prstGeom>
        </p:spPr>
      </p:pic>
      <p:pic>
        <p:nvPicPr>
          <p:cNvPr id="35" name="icrn_music-fma-0030-n-SER-0_es_icrn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508" y="5466056"/>
            <a:ext cx="609600" cy="609600"/>
          </a:xfrm>
          <a:prstGeom prst="rect">
            <a:avLst/>
          </a:prstGeom>
        </p:spPr>
      </p:pic>
      <p:pic>
        <p:nvPicPr>
          <p:cNvPr id="36" name="music-fma-0030-n-SER-0_ideal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508" y="3429000"/>
            <a:ext cx="609600" cy="609600"/>
          </a:xfrm>
          <a:prstGeom prst="rect">
            <a:avLst/>
          </a:prstGeom>
        </p:spPr>
      </p:pic>
      <p:pic>
        <p:nvPicPr>
          <p:cNvPr id="37" name="music-fma-0030-n-SER-0_mix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508" y="151976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基于原地卷积的混响消除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3915" y="1543050"/>
            <a:ext cx="4088130" cy="2372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893" y="1542782"/>
            <a:ext cx="4531485" cy="400085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626610" y="1663700"/>
            <a:ext cx="2038985" cy="1268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94860" y="3148330"/>
            <a:ext cx="2075815" cy="68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64515" y="4236720"/>
            <a:ext cx="4531995" cy="2519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DRC block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增加了时间维度的建模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频率维度</a:t>
            </a:r>
            <a:r>
              <a:rPr lang="en-US" altLang="zh-CN"/>
              <a:t>: </a:t>
            </a:r>
            <a:r>
              <a:rPr lang="zh-CN" altLang="en-US"/>
              <a:t>双向</a:t>
            </a:r>
            <a:r>
              <a:rPr lang="en-US" altLang="zh-CN"/>
              <a:t> LSTM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时间维度</a:t>
            </a:r>
            <a:r>
              <a:rPr lang="en-US" altLang="zh-CN"/>
              <a:t>: </a:t>
            </a:r>
            <a:r>
              <a:rPr lang="zh-CN" altLang="en-US"/>
              <a:t>单向</a:t>
            </a:r>
            <a:r>
              <a:rPr lang="en-US" altLang="zh-CN"/>
              <a:t> LSTM</a:t>
            </a:r>
            <a:r>
              <a:rPr lang="zh-CN" altLang="en-US"/>
              <a:t>（确保因果性）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/>
              <a:t>DRC NET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取消了原本</a:t>
            </a:r>
            <a:r>
              <a:rPr lang="en-US" altLang="zh-CN"/>
              <a:t>CRN</a:t>
            </a:r>
            <a:r>
              <a:rPr lang="zh-CN" altLang="en-US"/>
              <a:t>中的</a:t>
            </a:r>
            <a:r>
              <a:rPr lang="en-US" altLang="zh-CN"/>
              <a:t>LSTM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保留了升、降采样卷积（方便平衡算力和模型参数量）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2"/>
          <p:cNvGrpSpPr/>
          <p:nvPr/>
        </p:nvGrpSpPr>
        <p:grpSpPr bwMode="auto">
          <a:xfrm>
            <a:off x="937038" y="1120193"/>
            <a:ext cx="10680643" cy="5737573"/>
            <a:chOff x="2160138" y="2419915"/>
            <a:chExt cx="10681320" cy="5737362"/>
          </a:xfrm>
        </p:grpSpPr>
        <p:sp>
          <p:nvSpPr>
            <p:cNvPr id="19" name="文本框 18"/>
            <p:cNvSpPr txBox="1"/>
            <p:nvPr/>
          </p:nvSpPr>
          <p:spPr>
            <a:xfrm>
              <a:off x="2160138" y="2422585"/>
              <a:ext cx="5225230" cy="5734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 corpus: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WSJCAM0</a:t>
              </a:r>
              <a:endPara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Reverberation simulation:  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RIR generator (IMAGE method)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reverberation time (T60): 0.2s - 1.3s</a:t>
              </a:r>
              <a:endPara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Noise: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REVERB challenge noise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[5, 25] dB SNR</a:t>
              </a:r>
              <a:endParaRPr lang="en-US" altLang="zh-C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Microphones: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4-channel uniform circular </a:t>
              </a:r>
              <a:r>
                <a:rPr lang="en-US" altLang="zh-CN" sz="160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mircrophone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array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20cm aperture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Room configurations: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room length &amp; width: [5,10]m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room height: [3,4]m 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 source: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distence: [0.75, 2.5]m away from micropones </a:t>
              </a:r>
              <a:endParaRPr lang="en-US" altLang="zh-CN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1">
                <a:defRPr/>
              </a:pPr>
              <a:endParaRPr lang="en-US" altLang="zh-CN" sz="1600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  <a:defRPr/>
              </a:pPr>
              <a:endParaRPr lang="en-US" altLang="zh-CN" sz="1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zh-CN" b="1">
                <a:solidFill>
                  <a:srgbClr val="20212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048802" y="2419915"/>
              <a:ext cx="5792656" cy="3457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STFT: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 </a:t>
              </a:r>
              <a:r>
                <a:rPr lang="en-US" altLang="zh-CN" sz="1600" b="1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frame length, 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 </a:t>
              </a:r>
              <a:r>
                <a:rPr lang="en-US" altLang="zh-CN" sz="1600" b="1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</a:t>
              </a: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shift, 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hann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window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257-dimension complex spectrum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b="1">
                  <a:solidFill>
                    <a:srgbClr val="005C8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Evaluation metrics:</a:t>
              </a: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Extended short-time objective intelligibility (</a:t>
              </a: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ESTOI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Perceptual evaluation of speech quality (</a:t>
              </a: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spcBef>
                  <a:spcPts val="2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Signal-to-distortion ratios (</a:t>
              </a:r>
              <a:r>
                <a:rPr lang="en-US" altLang="zh-CN" sz="1600" b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SDR</a:t>
              </a:r>
              <a:r>
                <a:rPr lang="en-US" altLang="zh-CN" sz="160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16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200"/>
                </a:spcBef>
                <a:defRPr/>
              </a:pPr>
              <a:endParaRPr lang="en-US" altLang="zh-CN" b="1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200"/>
                </a:spcBef>
                <a:defRPr/>
              </a:pPr>
              <a:endParaRPr lang="en-US" altLang="zh-CN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3697863" y="105863"/>
            <a:ext cx="4629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bg2"/>
                </a:solidFill>
              </a:rPr>
              <a:t>Experiments</a:t>
            </a:r>
            <a:endParaRPr lang="en-US" altLang="zh-CN" sz="2800" b="1">
              <a:solidFill>
                <a:schemeClr val="bg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050" y="241300"/>
            <a:ext cx="10438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实验设置</a:t>
            </a:r>
            <a:endParaRPr lang="zh-CN" altLang="en-US" sz="28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405200"/>
            <a:ext cx="10969200" cy="705600"/>
          </a:xfrm>
        </p:spPr>
        <p:txBody>
          <a:bodyPr/>
          <a:p>
            <a:r>
              <a:rPr lang="zh-CN" altLang="en-US"/>
              <a:t>结果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891790" y="1155065"/>
          <a:ext cx="6168390" cy="308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375650" imgH="4184650" progId="Paint.Picture.1">
                  <p:embed/>
                </p:oleObj>
              </mc:Choice>
              <mc:Fallback>
                <p:oleObj name="" r:id="rId1" imgW="8375650" imgH="4184650" progId="Paint.Picture.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1790" y="1155065"/>
                        <a:ext cx="6168390" cy="308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2891790" y="4057015"/>
          <a:ext cx="6169025" cy="1743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8426450" imgH="2466975" progId="Paint.Picture.1">
                  <p:embed/>
                </p:oleObj>
              </mc:Choice>
              <mc:Fallback>
                <p:oleObj name="" r:id="rId3" imgW="8426450" imgH="2466975" progId="Paint.Picture.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1790" y="4057015"/>
                        <a:ext cx="6169025" cy="1743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88975" y="6007735"/>
            <a:ext cx="10807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i="1"/>
              <a:t>Jinjiang </a:t>
            </a:r>
            <a:r>
              <a:rPr lang="zh-CN" altLang="en-US" i="1"/>
              <a:t>Liu, </a:t>
            </a:r>
            <a:r>
              <a:rPr lang="en-US" altLang="zh-CN" i="1"/>
              <a:t>Xueliang </a:t>
            </a:r>
            <a:r>
              <a:rPr lang="zh-CN" altLang="en-US" i="1"/>
              <a:t>Zhang</a:t>
            </a:r>
            <a:r>
              <a:rPr lang="en-US" altLang="zh-CN" i="1"/>
              <a:t>,</a:t>
            </a:r>
            <a:r>
              <a:rPr lang="zh-CN" altLang="en-US" i="1"/>
              <a:t> </a:t>
            </a:r>
            <a:r>
              <a:rPr lang="en-US" altLang="zh-CN" i="1"/>
              <a:t>“</a:t>
            </a:r>
            <a:r>
              <a:rPr lang="zh-CN" altLang="en-US" i="1"/>
              <a:t>DRC-NET: Densely Connected Recurrent Convolutional Neural Network for Speech Dereverberation</a:t>
            </a:r>
            <a:r>
              <a:rPr lang="en-US" altLang="zh-CN" i="1"/>
              <a:t>,” I</a:t>
            </a:r>
            <a:r>
              <a:rPr lang="zh-CN" altLang="en-US" i="1"/>
              <a:t>CASSP 2022</a:t>
            </a:r>
            <a:r>
              <a:rPr lang="en-US" altLang="zh-CN" i="1"/>
              <a:t>, pp</a:t>
            </a:r>
            <a:r>
              <a:rPr lang="zh-CN" altLang="en-US" i="1"/>
              <a:t>: 166-170.</a:t>
            </a:r>
            <a:endParaRPr lang="zh-CN" altLang="en-US" i="1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841600" y="508053"/>
            <a:ext cx="105005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29A76"/>
                </a:solidFill>
              </a:rPr>
              <a:t>Tiny DRC-NET for laptop computer : </a:t>
            </a:r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0.11G MAC 0.14M Param  </a:t>
            </a:r>
            <a:endParaRPr lang="en-US" altLang="zh-CN" sz="3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9773" y="3609998"/>
            <a:ext cx="8512404" cy="2255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73" y="1254290"/>
            <a:ext cx="8512404" cy="2255041"/>
          </a:xfrm>
          <a:prstGeom prst="rect">
            <a:avLst/>
          </a:prstGeom>
        </p:spPr>
      </p:pic>
      <p:pic>
        <p:nvPicPr>
          <p:cNvPr id="8" name="litang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7297" y="2300807"/>
            <a:ext cx="406400" cy="406400"/>
          </a:xfrm>
          <a:prstGeom prst="rect">
            <a:avLst/>
          </a:prstGeom>
        </p:spPr>
      </p:pic>
      <p:pic>
        <p:nvPicPr>
          <p:cNvPr id="13" name="litang_proc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7297" y="4415975"/>
            <a:ext cx="406400" cy="406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18647" y="270720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Real Recording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18646" y="4822375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Processed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受传统信号处理算法的启发，我们提出了</a:t>
            </a:r>
            <a:r>
              <a:rPr lang="en-US" altLang="zh-CN"/>
              <a:t>inplace convolution</a:t>
            </a:r>
            <a:r>
              <a:rPr lang="zh-CN" altLang="en-US"/>
              <a:t>和</a:t>
            </a:r>
            <a:r>
              <a:rPr lang="en-US" altLang="zh-CN"/>
              <a:t>channel-wise LSTM</a:t>
            </a:r>
            <a:r>
              <a:rPr lang="zh-CN" altLang="en-US"/>
              <a:t>的处理方式，提出了频带独立模型。</a:t>
            </a:r>
            <a:endParaRPr lang="zh-CN" altLang="en-US"/>
          </a:p>
          <a:p>
            <a:r>
              <a:rPr lang="zh-CN" altLang="en-US"/>
              <a:t>模型可以较好地保留输入频点的位置信息，降低了学习难度。</a:t>
            </a:r>
            <a:endParaRPr lang="zh-CN" altLang="en-US"/>
          </a:p>
          <a:p>
            <a:r>
              <a:rPr lang="zh-CN" altLang="en-US"/>
              <a:t>该模型和其扩展模型用于多通道语音增强、回声消除、混响消除等任务，均有良好表现。同时，有效的降低了模型的参数量。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05" y="2756535"/>
            <a:ext cx="10968990" cy="1344930"/>
          </a:xfrm>
        </p:spPr>
        <p:txBody>
          <a:bodyPr>
            <a:noAutofit/>
          </a:bodyPr>
          <a:p>
            <a:pPr algn="ctr"/>
            <a:r>
              <a:rPr lang="zh-CN" altLang="en-US" sz="5400"/>
              <a:t>谢谢</a:t>
            </a:r>
            <a:endParaRPr lang="zh-CN" altLang="en-US" sz="540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提纲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  <a:p>
            <a:r>
              <a:rPr lang="zh-CN" altLang="en-US"/>
              <a:t>原地卷积网络</a:t>
            </a:r>
            <a:r>
              <a:rPr lang="en-US" altLang="zh-CN"/>
              <a:t> inplace convolutional recurrent network</a:t>
            </a:r>
            <a:endParaRPr lang="zh-CN" altLang="en-US"/>
          </a:p>
          <a:p>
            <a:r>
              <a:rPr lang="zh-CN" altLang="en-US"/>
              <a:t>基于原地卷积网络的多通道语音增强</a:t>
            </a:r>
            <a:endParaRPr lang="zh-CN" altLang="en-US"/>
          </a:p>
          <a:p>
            <a:r>
              <a:rPr lang="zh-CN" altLang="en-US"/>
              <a:t>基于原地卷积网络的声学回声消除</a:t>
            </a:r>
            <a:endParaRPr lang="zh-CN" altLang="en-US"/>
          </a:p>
          <a:p>
            <a:r>
              <a:rPr lang="zh-CN" altLang="en-US"/>
              <a:t>基于原地卷积网络的混响消除</a:t>
            </a:r>
            <a:r>
              <a:rPr lang="en-US" altLang="zh-CN"/>
              <a:t> dense recurrent convolutional network</a:t>
            </a:r>
            <a:endParaRPr lang="zh-CN" altLang="en-US"/>
          </a:p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advTm="3853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0285" y="1457960"/>
            <a:ext cx="5984875" cy="4846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6070" y="1457960"/>
            <a:ext cx="22110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背景噪声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干扰人声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房间混响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设备播放的声音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26070" y="3524250"/>
            <a:ext cx="22110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噪声抑制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混响消除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声学回声消除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26070" y="5045075"/>
            <a:ext cx="22110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语音通讯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自动语音识别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助听器设计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70960" y="3872230"/>
            <a:ext cx="718820" cy="122555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advTm="11475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p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麦克风信号</a:t>
                </a:r>
                <a:endParaRPr lang="en-US" altLang="zh-CN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𝒀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𝑪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𝑵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𝑡−𝑙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457200">
                  <a:buNone/>
                </a:pPr>
                <a:r>
                  <a:rPr lang="zh-CN" altLang="en-US" sz="1600"/>
                  <a:t>其中，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𝒀</m:t>
                    </m:r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/>
                  <a:t>麦克风信号，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/>
                  <a:t>目标语音，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𝑵</m:t>
                    </m:r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/>
                  <a:t>噪声向量，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𝑋</m:t>
                    </m:r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/>
                  <a:t>扬声器播放信号</a:t>
                </a:r>
                <a:r>
                  <a:rPr lang="en-US" altLang="zh-CN" sz="1600"/>
                  <a:t>(</a:t>
                </a:r>
                <a:r>
                  <a:rPr lang="zh-CN" altLang="en-US" sz="1600"/>
                  <a:t>参考信号），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𝑪</m:t>
                    </m:r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/>
                  <a:t>目标语</a:t>
                </a:r>
                <a:endParaRPr lang="zh-CN" altLang="en-US" sz="1600"/>
              </a:p>
              <a:p>
                <a:pPr marL="457200" lvl="1" indent="457200">
                  <a:buNone/>
                </a:pPr>
                <a:r>
                  <a:rPr lang="zh-CN" altLang="en-US" sz="1600"/>
                  <a:t> </a:t>
                </a:r>
                <a:r>
                  <a:rPr lang="en-US" altLang="zh-CN" sz="1600"/>
                  <a:t>        </a:t>
                </a:r>
                <a:r>
                  <a:rPr lang="zh-CN" altLang="en-US" sz="1600"/>
                  <a:t>音导向矢量，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目标语音混响传播路径，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cs typeface="Cambria Math" panose="02040503050406030204" charset="0"/>
                  </a:rPr>
                  <a:t>回声传播路径。</a:t>
                </a:r>
                <a:endParaRPr lang="zh-CN" altLang="en-US" sz="16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457200">
                  <a:buNone/>
                </a:pP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>
                  <a:buClrTx/>
                  <a:buSzTx/>
                </a:pP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前端信号处理</a:t>
                </a:r>
                <a:endParaRPr lang="zh-CN" altLang="en-US" b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l"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𝑺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𝒇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𝒀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𝑿</m:t>
                      </m:r>
                      <m:r>
                        <a:rPr lang="en-US" altLang="zh-CN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457200" algn="l">
                  <a:buClrTx/>
                  <a:buSzTx/>
                  <a:buNone/>
                </a:pPr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𝒇</m:t>
                    </m:r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：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麦克风信号和参考信号到目标语音的映射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631180" y="2160905"/>
            <a:ext cx="2409190" cy="8553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55635" y="2160905"/>
            <a:ext cx="2409190" cy="85534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201575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传统信号处理</a:t>
            </a:r>
            <a:r>
              <a:rPr lang="en-US" altLang="zh-CN"/>
              <a:t> VS </a:t>
            </a:r>
            <a:r>
              <a:rPr lang="zh-CN" altLang="en-US"/>
              <a:t>深度学习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08330" y="1490345"/>
          <a:ext cx="10388600" cy="224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475"/>
                <a:gridCol w="3354070"/>
                <a:gridCol w="4250055"/>
              </a:tblGrid>
              <a:tr h="37020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传统信号处理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深度学习</a:t>
                      </a:r>
                      <a:endParaRPr lang="zh-CN" altLang="en-US"/>
                    </a:p>
                  </a:txBody>
                  <a:tcPr/>
                </a:tc>
              </a:tr>
              <a:tr h="467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单通道降噪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维纳滤波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CRN</a:t>
                      </a:r>
                      <a:r>
                        <a:rPr lang="en-US" altLang="zh-CN" u="sng" baseline="30000"/>
                        <a:t>[1]</a:t>
                      </a:r>
                      <a:r>
                        <a:rPr lang="en-US" altLang="zh-CN" u="sng"/>
                        <a:t> + </a:t>
                      </a:r>
                      <a:r>
                        <a:rPr lang="zh-CN" altLang="en-US" u="sng"/>
                        <a:t>单</a:t>
                      </a:r>
                      <a:r>
                        <a:rPr lang="en-US" altLang="zh-CN" u="sng"/>
                        <a:t>mic</a:t>
                      </a:r>
                      <a:r>
                        <a:rPr lang="zh-CN" altLang="en-US" u="sng"/>
                        <a:t>输入</a:t>
                      </a:r>
                      <a:endParaRPr lang="zh-CN" altLang="en-US" u="sng"/>
                    </a:p>
                  </a:txBody>
                  <a:tcPr/>
                </a:tc>
              </a:tr>
              <a:tr h="467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多通道降噪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MVDR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CRN</a:t>
                      </a:r>
                      <a:r>
                        <a:rPr lang="en-US" altLang="zh-CN" baseline="30000"/>
                        <a:t>[2]</a:t>
                      </a:r>
                      <a:r>
                        <a:rPr lang="en-US" altLang="zh-CN"/>
                        <a:t> + </a:t>
                      </a:r>
                      <a:r>
                        <a:rPr lang="zh-CN" altLang="en-US"/>
                        <a:t>多</a:t>
                      </a:r>
                      <a:r>
                        <a:rPr lang="en-US" altLang="zh-CN"/>
                        <a:t>mic</a:t>
                      </a: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</a:tr>
              <a:tr h="4673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声学回声消除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LMS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CRN</a:t>
                      </a:r>
                      <a:r>
                        <a:rPr lang="en-US" altLang="zh-CN" baseline="30000"/>
                        <a:t>[3]</a:t>
                      </a:r>
                      <a:r>
                        <a:rPr lang="en-US" altLang="zh-CN"/>
                        <a:t> + mic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ref</a:t>
                      </a: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</a:tr>
              <a:tr h="4705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混响消除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WPE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CRN</a:t>
                      </a:r>
                      <a:r>
                        <a:rPr lang="en-US" altLang="zh-CN" baseline="30000"/>
                        <a:t>[4]</a:t>
                      </a:r>
                      <a:r>
                        <a:rPr lang="en-US" altLang="zh-CN"/>
                        <a:t> + </a:t>
                      </a:r>
                      <a:r>
                        <a:rPr lang="zh-CN" altLang="en-US"/>
                        <a:t>单</a:t>
                      </a:r>
                      <a:r>
                        <a:rPr lang="en-US" altLang="zh-CN"/>
                        <a:t>/</a:t>
                      </a:r>
                      <a:r>
                        <a:rPr lang="zh-CN" altLang="en-US"/>
                        <a:t>多</a:t>
                      </a:r>
                      <a:r>
                        <a:rPr lang="en-US" altLang="zh-CN"/>
                        <a:t>mic</a:t>
                      </a: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08330" y="5499735"/>
            <a:ext cx="10822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sz="1000"/>
              <a:t>[1] Tan K. and Wang D.L. (2018): A convolutional recurrent neural network for real-time speech enhancement. Proceedings of INTERSPEECH-18, pp. 3229-3233.</a:t>
            </a:r>
            <a:endParaRPr lang="en-US" altLang="zh-CN" sz="1000"/>
          </a:p>
          <a:p>
            <a:pPr algn="just"/>
            <a:r>
              <a:rPr lang="en-US" altLang="zh-CN" sz="1000"/>
              <a:t>[2] Tan K., Wang Z.-Q., and Wang D.L. (2022): Neural spectrospatial filtering. IEEE/ACM Transactions on Audio, Speech, and Language Processing, vol. 30, pp. 605-621.</a:t>
            </a:r>
            <a:endParaRPr lang="en-US" altLang="zh-CN" sz="1000"/>
          </a:p>
          <a:p>
            <a:pPr algn="just"/>
            <a:r>
              <a:rPr lang="en-US" altLang="zh-CN" sz="1000"/>
              <a:t>[3] </a:t>
            </a:r>
            <a:r>
              <a:rPr lang="zh-CN" altLang="en-US" sz="1000"/>
              <a:t>Zhang H., Tan K., and Wang D.L. (2019): Deep learning for joint acoustic echo and noise cancellation with nonlinear distortions. Proceedings of INTERSPEECH-19, pp. 4255-4259.</a:t>
            </a:r>
            <a:endParaRPr lang="zh-CN" altLang="en-US" sz="1000"/>
          </a:p>
          <a:p>
            <a:pPr algn="just"/>
            <a:r>
              <a:rPr lang="en-US" altLang="zh-CN" sz="1000"/>
              <a:t>[4] Wang Z.-Q. and Wang D.L. (2020): Multi-microphone complex spectral mapping for speech dereverberation. Proceedings of ICASSP-20, pp. 486-490.</a:t>
            </a:r>
            <a:endParaRPr lang="en-US" altLang="zh-CN" sz="1000"/>
          </a:p>
        </p:txBody>
      </p:sp>
      <p:sp>
        <p:nvSpPr>
          <p:cNvPr id="7" name="文本框 6"/>
          <p:cNvSpPr txBox="1"/>
          <p:nvPr/>
        </p:nvSpPr>
        <p:spPr>
          <a:xfrm>
            <a:off x="608330" y="3921760"/>
            <a:ext cx="7681595" cy="157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深度学习：大数据量</a:t>
            </a:r>
            <a:r>
              <a:rPr lang="en-US" altLang="zh-CN"/>
              <a:t>+</a:t>
            </a:r>
            <a:r>
              <a:rPr lang="zh-CN" altLang="en-US"/>
              <a:t>大模型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泛化性问题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模型复杂度高</a:t>
            </a:r>
            <a:endParaRPr lang="zh-CN" altLang="en-US"/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ym typeface="+mn-ea"/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 sz="1600">
                <a:sym typeface="+mn-ea"/>
              </a:rPr>
              <a:t>*</a:t>
            </a:r>
            <a:r>
              <a:rPr lang="en-US" altLang="zh-CN" sz="1600" i="1">
                <a:sym typeface="+mn-ea"/>
              </a:rPr>
              <a:t>CRN</a:t>
            </a:r>
            <a:r>
              <a:rPr lang="zh-CN" altLang="en-US" sz="1600" i="1">
                <a:sym typeface="+mn-ea"/>
              </a:rPr>
              <a:t>：</a:t>
            </a:r>
            <a:r>
              <a:rPr lang="en-US" altLang="zh-CN" sz="1600" i="1">
                <a:sym typeface="+mn-ea"/>
              </a:rPr>
              <a:t>Convolutional Recurrent Network</a:t>
            </a: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advTm="713025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CRN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33755" y="5414645"/>
            <a:ext cx="6212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Encoder</a:t>
            </a:r>
            <a:r>
              <a:rPr lang="zh-CN" altLang="en-US"/>
              <a:t>（多层卷积）</a:t>
            </a:r>
            <a:r>
              <a:rPr lang="en-US" altLang="zh-CN"/>
              <a:t>+ LSTM + Decoder</a:t>
            </a:r>
            <a:r>
              <a:rPr lang="zh-CN" altLang="en-US"/>
              <a:t>（多层反卷积）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全频带建模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Gated CRN</a:t>
            </a:r>
            <a:r>
              <a:rPr lang="zh-CN" altLang="en-US"/>
              <a:t>、</a:t>
            </a:r>
            <a:r>
              <a:rPr lang="en-US" altLang="zh-CN"/>
              <a:t>Dense CRN</a:t>
            </a:r>
            <a:r>
              <a:rPr lang="zh-CN" altLang="en-US"/>
              <a:t>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9219" name="图片 10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447800"/>
            <a:ext cx="462470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123940" y="1884680"/>
            <a:ext cx="5283200" cy="3324225"/>
            <a:chOff x="8754" y="4523"/>
            <a:chExt cx="8320" cy="5235"/>
          </a:xfrm>
        </p:grpSpPr>
        <p:pic>
          <p:nvPicPr>
            <p:cNvPr id="9220" name="图片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1"/>
            <a:stretch>
              <a:fillRect/>
            </a:stretch>
          </p:blipFill>
          <p:spPr bwMode="auto">
            <a:xfrm>
              <a:off x="8754" y="5272"/>
              <a:ext cx="8320" cy="4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1770" y="5308"/>
              <a:ext cx="495" cy="1770"/>
            </a:xfrm>
            <a:prstGeom prst="rect">
              <a:avLst/>
            </a:prstGeom>
            <a:noFill/>
            <a:ln w="57150">
              <a:solidFill>
                <a:srgbClr val="005C8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224" name="文本框 2"/>
            <p:cNvSpPr txBox="1">
              <a:spLocks noChangeArrowheads="1"/>
            </p:cNvSpPr>
            <p:nvPr/>
          </p:nvSpPr>
          <p:spPr bwMode="auto">
            <a:xfrm>
              <a:off x="11180" y="4523"/>
              <a:ext cx="3563" cy="535"/>
            </a:xfrm>
            <a:prstGeom prst="rect">
              <a:avLst/>
            </a:prstGeom>
            <a:noFill/>
            <a:ln w="57150">
              <a:solidFill>
                <a:srgbClr val="005C8B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Frequency dimension</a:t>
              </a:r>
              <a:endPara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箭头连接符 7"/>
            <p:cNvCxnSpPr>
              <a:stCxn id="9224" idx="2"/>
              <a:endCxn id="7" idx="3"/>
            </p:cNvCxnSpPr>
            <p:nvPr/>
          </p:nvCxnSpPr>
          <p:spPr>
            <a:xfrm flipH="1">
              <a:off x="12265" y="5058"/>
              <a:ext cx="698" cy="1135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原地卷积网络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40655" y="2240280"/>
            <a:ext cx="6336665" cy="4009390"/>
          </a:xfrm>
        </p:spPr>
        <p:txBody>
          <a:bodyPr>
            <a:normAutofit lnSpcReduction="10000"/>
          </a:bodyPr>
          <a:p>
            <a:r>
              <a:rPr lang="zh-CN" altLang="en-US"/>
              <a:t>卷积层不做降采样</a:t>
            </a:r>
            <a:endParaRPr lang="zh-CN" altLang="en-US"/>
          </a:p>
          <a:p>
            <a:r>
              <a:rPr lang="zh-CN" altLang="en-US"/>
              <a:t>反卷积层不做升采样</a:t>
            </a:r>
            <a:endParaRPr lang="zh-CN" altLang="en-US"/>
          </a:p>
          <a:p>
            <a:r>
              <a:rPr lang="zh-CN" altLang="en-US"/>
              <a:t>采用</a:t>
            </a:r>
            <a:r>
              <a:rPr lang="en-US" altLang="zh-CN"/>
              <a:t>channel-wise LSTM</a:t>
            </a:r>
            <a:r>
              <a:rPr lang="zh-CN" altLang="en-US"/>
              <a:t>，每个频点的特征单独输入</a:t>
            </a:r>
            <a:r>
              <a:rPr lang="en-US" altLang="zh-CN"/>
              <a:t>LSTM</a:t>
            </a:r>
            <a:r>
              <a:rPr lang="zh-CN" altLang="en-US"/>
              <a:t>中</a:t>
            </a:r>
            <a:endParaRPr lang="zh-CN" altLang="en-US"/>
          </a:p>
          <a:p>
            <a:r>
              <a:rPr lang="zh-CN" altLang="en-US"/>
              <a:t>所有频点共享一个</a:t>
            </a:r>
            <a:r>
              <a:rPr lang="en-US" altLang="zh-CN"/>
              <a:t>LSTM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zh-CN" altLang="en-US" b="1">
                <a:solidFill>
                  <a:srgbClr val="FF0000"/>
                </a:solidFill>
              </a:rPr>
              <a:t>以此实现频带间的独立处理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/>
              <a:t>采用复数谱作为整个网络输入</a:t>
            </a:r>
            <a:endParaRPr lang="zh-CN" altLang="en-US"/>
          </a:p>
          <a:p>
            <a:r>
              <a:rPr lang="zh-CN" altLang="en-US"/>
              <a:t>同时预测网络幅度和相位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45" y="1313815"/>
            <a:ext cx="2865755" cy="521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460625" y="5234940"/>
            <a:ext cx="1177925" cy="9086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974215" y="2974975"/>
            <a:ext cx="867410" cy="10293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89935" y="2974975"/>
            <a:ext cx="867410" cy="10293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49170" y="4279900"/>
            <a:ext cx="1611630" cy="84010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基于原地卷积网络的多通道语音增强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313815"/>
            <a:ext cx="6569710" cy="5086985"/>
          </a:xfrm>
        </p:spPr>
        <p:txBody>
          <a:bodyPr>
            <a:normAutofit fontScale="45000"/>
          </a:bodyPr>
          <a:p>
            <a:pPr>
              <a:lnSpc>
                <a:spcPct val="100000"/>
              </a:lnSpc>
            </a:pPr>
            <a:r>
              <a:rPr lang="en-US" altLang="zh-CN" sz="4400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zh-CN" altLang="en-US" sz="4400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4400" b="1" dirty="0">
              <a:solidFill>
                <a:srgbClr val="005C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AISHELL-1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Mandarin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):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(29 hours),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Validation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(1 hour)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TIMIT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: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</a:t>
            </a:r>
            <a:endParaRPr lang="en-US" altLang="zh-CN" sz="4000" b="1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z="4400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Noise:</a:t>
            </a:r>
            <a:endParaRPr lang="en-US" altLang="zh-CN" sz="4400" b="1" dirty="0">
              <a:solidFill>
                <a:srgbClr val="005C8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●"/>
            </a:pP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NOISEX92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</a:t>
            </a:r>
            <a:r>
              <a:rPr lang="en-US" altLang="zh-CN" sz="40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destroyerops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white, and babble) 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(rest 12 type of noises)</a:t>
            </a:r>
            <a:endParaRPr lang="en-US" altLang="zh-CN" sz="4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400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Location： 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9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for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training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with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22.5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◦ interval</a:t>
            </a:r>
            <a:endParaRPr lang="en-US" altLang="zh-CN" sz="4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17 for test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with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11.25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◦ interval.</a:t>
            </a:r>
            <a:endParaRPr lang="en-US" altLang="zh-CN" sz="4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400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Microphones:</a:t>
            </a:r>
            <a:endParaRPr lang="en-US" altLang="zh-CN" sz="4400" b="1" dirty="0">
              <a:solidFill>
                <a:srgbClr val="005C8B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defRPr/>
            </a:pP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Room center with </a:t>
            </a:r>
            <a:r>
              <a:rPr lang="en-US" altLang="zh-CN" sz="40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2cm</a:t>
            </a:r>
            <a:r>
              <a:rPr lang="en-US" altLang="zh-CN" sz="4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interval</a:t>
            </a:r>
            <a:endParaRPr lang="en-US" altLang="zh-CN" sz="4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  <a:defRPr/>
            </a:pPr>
            <a:endParaRPr lang="en-US" altLang="zh-CN" sz="4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defRPr/>
            </a:pPr>
            <a:endParaRPr lang="en-US" altLang="zh-CN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100000"/>
              </a:lnSpc>
              <a:spcBef>
                <a:spcPts val="200"/>
              </a:spcBef>
              <a:buNone/>
              <a:defRPr/>
            </a:pPr>
            <a:endParaRPr lang="en-US" altLang="zh-CN" sz="1600" b="1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072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73" y="2126345"/>
            <a:ext cx="4056964" cy="210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10425" y="4601210"/>
            <a:ext cx="6096000" cy="1183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005C8B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Evaluation metrics:</a:t>
            </a:r>
            <a:endParaRPr lang="en-US" altLang="zh-CN" b="1" dirty="0">
              <a:solidFill>
                <a:srgbClr val="005C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Short-time objective intelligibility (</a:t>
            </a:r>
            <a:r>
              <a:rPr lang="en-US" altLang="zh-CN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STOI</a:t>
            </a: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Perceptual evaluation of speech quality (</a:t>
            </a:r>
            <a:r>
              <a:rPr lang="en-US" altLang="zh-CN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PESQ</a:t>
            </a: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Signal-to-distortion ratios (</a:t>
            </a:r>
            <a:r>
              <a:rPr lang="en-US" altLang="zh-CN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SDR</a:t>
            </a:r>
            <a:r>
              <a:rPr lang="en-US" altLang="zh-CN" sz="16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16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6069330"/>
            <a:ext cx="11294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i="1" u="sng"/>
              <a:t>Jinjiang Liu and Xueliang Zhang, “Inplace Gated Convolutional Recurrent Neural Network for Dual-Channel</a:t>
            </a:r>
            <a:r>
              <a:rPr lang="en-US" altLang="zh-CN" i="1" u="sng"/>
              <a:t> </a:t>
            </a:r>
            <a:r>
              <a:rPr lang="zh-CN" altLang="en-US" i="1" u="sng"/>
              <a:t>Speech Enhancement,” in Proc. Interspeech 2021, pp. 1852–1856.</a:t>
            </a:r>
            <a:endParaRPr lang="zh-CN" altLang="en-US" i="1" u="sng"/>
          </a:p>
        </p:txBody>
      </p:sp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19458" name="图片 3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31"/>
          <a:stretch>
            <a:fillRect/>
          </a:stretch>
        </p:blipFill>
        <p:spPr bwMode="auto">
          <a:xfrm>
            <a:off x="1065530" y="1313815"/>
            <a:ext cx="8131175" cy="314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271905" y="5779135"/>
            <a:ext cx="542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 MVDR</a:t>
            </a:r>
            <a:r>
              <a:rPr lang="zh-CN" altLang="en-US"/>
              <a:t>的结果基于真实方向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05" y="4771390"/>
            <a:ext cx="6223000" cy="1158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6430,&quot;width&quot;:7940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a48f9787-32e8-4c32-9aa0-075e24861b37}"/>
  <p:tag name="TABLE_ENDDRAG_ORIGIN_RECT" val="817*176"/>
  <p:tag name="TABLE_ENDDRAG_RECT" val="47*117*818*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UNIT_PLACING_PICTURE_USER_VIEWPORT" val="{&quot;height&quot;:6891.151181102362,&quot;width&quot;:3789.6488188976377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COMMONDATA" val="eyJoZGlkIjoiZjA0OGEwZDU3ZWIzMDBjMDVhOWE3YWQwY2M3ZGUzZD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4100</Words>
  <Application>WPS 演示</Application>
  <PresentationFormat>宽屏</PresentationFormat>
  <Paragraphs>249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Wingdings</vt:lpstr>
      <vt:lpstr>Microsoft YaHei</vt:lpstr>
      <vt:lpstr>Calibri</vt:lpstr>
      <vt:lpstr>Arial Unicode MS</vt:lpstr>
      <vt:lpstr>Cambria Math</vt:lpstr>
      <vt:lpstr>Times New Roman</vt:lpstr>
      <vt:lpstr>Office 主题​​</vt:lpstr>
      <vt:lpstr>Paint.Picture.1</vt:lpstr>
      <vt:lpstr>Paint.Picture.1</vt:lpstr>
      <vt:lpstr>Paint.Picture.1</vt:lpstr>
      <vt:lpstr>Paint.Picture.1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Xueliang Zhang</cp:lastModifiedBy>
  <cp:revision>194</cp:revision>
  <dcterms:created xsi:type="dcterms:W3CDTF">2019-06-19T02:08:00Z</dcterms:created>
  <dcterms:modified xsi:type="dcterms:W3CDTF">2022-11-13T01:55:06Z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F4AB256AD699441FBC0669CA7A618964</vt:lpwstr>
  </property>
</Properties>
</file>